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859" r:id="rId2"/>
    <p:sldId id="913" r:id="rId3"/>
    <p:sldId id="914" r:id="rId4"/>
    <p:sldId id="915" r:id="rId5"/>
    <p:sldId id="916" r:id="rId6"/>
    <p:sldId id="917" r:id="rId7"/>
    <p:sldId id="918" r:id="rId8"/>
    <p:sldId id="923" r:id="rId9"/>
    <p:sldId id="924" r:id="rId10"/>
    <p:sldId id="919" r:id="rId11"/>
    <p:sldId id="920" r:id="rId12"/>
    <p:sldId id="921" r:id="rId13"/>
    <p:sldId id="922" r:id="rId14"/>
    <p:sldId id="907" r:id="rId15"/>
    <p:sldId id="925" r:id="rId16"/>
    <p:sldId id="926" r:id="rId17"/>
    <p:sldId id="927" r:id="rId18"/>
    <p:sldId id="908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49255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期末专题复习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3120659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专题四　国防建设与科技成就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9768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要为下面一组历史事件提炼一个共同的主题，下列选项中最恰当的是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科技成果造福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生物医学世界领先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国防实力极大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交通、通信不断发展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48929"/>
            <a:ext cx="11485848" cy="279223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年，我国成功发射第一颗人造地球卫星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东方红一号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1973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年，农业科学家袁隆平成功培育籼型杂交水稻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年代初，屠呦呦团队发现能够有效抵抗疟疾的青蒿素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年底，我国高铁营业里程和高速公路里程均稳居世界第一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如今，我国的电信网络规模和用户数均居全球第一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213" y="892246"/>
            <a:ext cx="2591346" cy="4073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06774" y="14213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753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新质生产力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年全国两会热议的关键词，新质生产力是由技术革命性突破，生产要素创新性配置，产业深度转型升级而催生的当代先进生产力，推动新质生产力发展，关键是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科技创新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生态建设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依法治国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深化改革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16502" y="19712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283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目前，云南省正在加速打造智慧城市，越来越多的人通过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一部手机游云南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走遍云南，使用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一部手机办事通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就可以足不出户办理事务。一部手机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手一划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衣、食、住、行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全搞定，极大地便利了人们的生活。智慧城市的打造主要得益于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交通建设飞速发展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居住环境明显改善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体育运动蓬勃发展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通信事业不断发展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30710" y="25297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64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材料解析题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科技是社会发展的动力。阅读下列材料，回答问题。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中华人民共和国的科技成就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152986"/>
              </p:ext>
            </p:extLst>
          </p:nvPr>
        </p:nvGraphicFramePr>
        <p:xfrm>
          <a:off x="343711" y="2636912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1502992">
                  <a:extLst>
                    <a:ext uri="{9D8B030D-6E8A-4147-A177-3AD203B41FA5}">
                      <a16:colId xmlns:a16="http://schemas.microsoft.com/office/drawing/2014/main" val="1172382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1958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中国第一台电子管计算机试制成功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70976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1965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中国首先完成了人工合成结晶牛胰岛素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76844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1983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中国第一台每秒钟运算一亿次以上的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银河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巨型计算机研制成功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2210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中国参与的人类基因组工作草图绘制完毕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并向全世界公布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3372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⑤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神舟五号飞船升入太空并成功返回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8137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⑥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2008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神舟七号航天员翟志刚成功完成出舱任务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实现太空行走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6187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70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我国曾在朝鲜战争期间遭受核打击威胁。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两弹一星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元勋们痛恨列强对祖国的欺侮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抱着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科学救国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的志向留学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并放弃优厚的工作、生活条件归国。郭永怀在飞机失事的危急关头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与秘书一起紧紧抱住绝密材料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身体烧焦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却保全了材料。实验人员用自己焊接的一把双层结构的铝壶手工搅拌炸药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完成了原子弹元件设计的最初爆轰实验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开国大典阅兵由人民海军、陆军和空军组成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年阅兵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第二炮兵部队首次接受检阅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中国人民解放军信息支援部队成立大会在北京隆重举行。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187980"/>
              </p:ext>
            </p:extLst>
          </p:nvPr>
        </p:nvGraphicFramePr>
        <p:xfrm>
          <a:off x="371758" y="2053952"/>
          <a:ext cx="11440128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993509">
                  <a:extLst>
                    <a:ext uri="{9D8B030D-6E8A-4147-A177-3AD203B41FA5}">
                      <a16:colId xmlns:a16="http://schemas.microsoft.com/office/drawing/2014/main" val="1236166742"/>
                    </a:ext>
                  </a:extLst>
                </a:gridCol>
                <a:gridCol w="2936193">
                  <a:extLst>
                    <a:ext uri="{9D8B030D-6E8A-4147-A177-3AD203B41FA5}">
                      <a16:colId xmlns:a16="http://schemas.microsoft.com/office/drawing/2014/main" val="4460117"/>
                    </a:ext>
                  </a:extLst>
                </a:gridCol>
                <a:gridCol w="2721350">
                  <a:extLst>
                    <a:ext uri="{9D8B030D-6E8A-4147-A177-3AD203B41FA5}">
                      <a16:colId xmlns:a16="http://schemas.microsoft.com/office/drawing/2014/main" val="3273353450"/>
                    </a:ext>
                  </a:extLst>
                </a:gridCol>
                <a:gridCol w="2220049">
                  <a:extLst>
                    <a:ext uri="{9D8B030D-6E8A-4147-A177-3AD203B41FA5}">
                      <a16:colId xmlns:a16="http://schemas.microsoft.com/office/drawing/2014/main" val="3951411333"/>
                    </a:ext>
                  </a:extLst>
                </a:gridCol>
                <a:gridCol w="2569027">
                  <a:extLst>
                    <a:ext uri="{9D8B030D-6E8A-4147-A177-3AD203B41FA5}">
                      <a16:colId xmlns:a16="http://schemas.microsoft.com/office/drawing/2014/main" val="2543800508"/>
                    </a:ext>
                  </a:extLst>
                </a:gridCol>
              </a:tblGrid>
              <a:tr h="4850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军种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开国大典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阅兵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中华人民共和国成立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周年阅兵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中华人民共和国成立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周年阅兵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中华人民共和国成立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周年阅兵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0757436"/>
                  </a:ext>
                </a:extLst>
              </a:tr>
              <a:tr h="62365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空军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美制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51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战斗机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缴获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英国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蚊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战斗机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国产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喷气式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轰炸机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、仿制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的歼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歼击机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轰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、歼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型飞机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仿制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自主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研制的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歼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战机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无侦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无人侦察机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5938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58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共和国勋章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获得者事迹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756048"/>
              </p:ext>
            </p:extLst>
          </p:nvPr>
        </p:nvGraphicFramePr>
        <p:xfrm>
          <a:off x="360854" y="1449479"/>
          <a:ext cx="11485849" cy="4608576"/>
        </p:xfrm>
        <a:graphic>
          <a:graphicData uri="http://schemas.openxmlformats.org/drawingml/2006/table">
            <a:tbl>
              <a:tblPr firstRow="1" firstCol="1" bandRow="1"/>
              <a:tblGrid>
                <a:gridCol w="969405">
                  <a:extLst>
                    <a:ext uri="{9D8B030D-6E8A-4147-A177-3AD203B41FA5}">
                      <a16:colId xmlns:a16="http://schemas.microsoft.com/office/drawing/2014/main" val="3736204754"/>
                    </a:ext>
                  </a:extLst>
                </a:gridCol>
                <a:gridCol w="4188883">
                  <a:extLst>
                    <a:ext uri="{9D8B030D-6E8A-4147-A177-3AD203B41FA5}">
                      <a16:colId xmlns:a16="http://schemas.microsoft.com/office/drawing/2014/main" val="3272654121"/>
                    </a:ext>
                  </a:extLst>
                </a:gridCol>
                <a:gridCol w="6327561">
                  <a:extLst>
                    <a:ext uri="{9D8B030D-6E8A-4147-A177-3AD203B41FA5}">
                      <a16:colId xmlns:a16="http://schemas.microsoft.com/office/drawing/2014/main" val="2111785560"/>
                    </a:ext>
                  </a:extLst>
                </a:gridCol>
              </a:tblGrid>
              <a:tr h="3156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科学家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研究过程及成果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成果应用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6417779"/>
                  </a:ext>
                </a:extLst>
              </a:tr>
              <a:tr h="126264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袁隆平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年代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袁隆平经过多年反复试验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成功培育出籼型杂交水稻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比常规稻增产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左右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解决了我国这样一个人口大国的吃饭问题和保障我国的粮食安全。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年代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由联合国粮农组织推广到印度、越南等许多国家和地区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增产效果十分明显。袁隆平被称为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2789193"/>
                  </a:ext>
                </a:extLst>
              </a:tr>
              <a:tr h="130201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屠呦呦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年代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屠呦呦领导科研团队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从中医药古典文献中获得灵感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经过数百次实验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发现了能够有效抵抗疟疾的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开创了治疗疟疾的新方法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使全球数亿人受益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为人类健康事业作出巨大贡献。屠呦呦获得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2015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年诺贝尔生理学或医学奖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8740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784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00098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小明同学从材料一表中提炼出如下三个主题。根据材料一，填出与主题相对应的资料序号。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455298"/>
              </p:ext>
            </p:extLst>
          </p:nvPr>
        </p:nvGraphicFramePr>
        <p:xfrm>
          <a:off x="550590" y="4526876"/>
          <a:ext cx="11161240" cy="1901952"/>
        </p:xfrm>
        <a:graphic>
          <a:graphicData uri="http://schemas.openxmlformats.org/drawingml/2006/table">
            <a:tbl>
              <a:tblPr firstRow="1" firstCol="1" bandRow="1"/>
              <a:tblGrid>
                <a:gridCol w="6209436">
                  <a:extLst>
                    <a:ext uri="{9D8B030D-6E8A-4147-A177-3AD203B41FA5}">
                      <a16:colId xmlns:a16="http://schemas.microsoft.com/office/drawing/2014/main" val="1629960119"/>
                    </a:ext>
                  </a:extLst>
                </a:gridCol>
                <a:gridCol w="4951804">
                  <a:extLst>
                    <a:ext uri="{9D8B030D-6E8A-4147-A177-3AD203B41FA5}">
                      <a16:colId xmlns:a16="http://schemas.microsoft.com/office/drawing/2014/main" val="2188194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对应的资料序号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1622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一、生物技术的发展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2158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二、计算机技术迅速发展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9921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三、航空航天技术的发展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700443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8759502" y="5020055"/>
            <a:ext cx="819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②④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759502" y="548761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①③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759502" y="596503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⑤⑥</a:t>
            </a:r>
            <a:endParaRPr lang="zh-CN" alt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654596"/>
              </p:ext>
            </p:extLst>
          </p:nvPr>
        </p:nvGraphicFramePr>
        <p:xfrm>
          <a:off x="550590" y="1593288"/>
          <a:ext cx="11161240" cy="2852928"/>
        </p:xfrm>
        <a:graphic>
          <a:graphicData uri="http://schemas.openxmlformats.org/drawingml/2006/table">
            <a:tbl>
              <a:tblPr firstRow="1" firstCol="1" bandRow="1"/>
              <a:tblGrid>
                <a:gridCol w="11161240">
                  <a:extLst>
                    <a:ext uri="{9D8B030D-6E8A-4147-A177-3AD203B41FA5}">
                      <a16:colId xmlns:a16="http://schemas.microsoft.com/office/drawing/2014/main" val="1172382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1958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中国第一台电子管计算机试制成功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70976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1965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中国首先完成了人工合成结晶牛胰岛素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76844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1983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中国第一台每秒钟运算一亿次以上的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银河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巨型计算机研制成功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2210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中国参与的人类基因组工作草图绘制完毕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并向全世界公布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3372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⑤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神舟五号飞船升入太空并成功返回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8137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⑥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2008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神舟七号航天员翟志刚成功完成出舱任务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实现太空行走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6187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32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根据材料二，写出我国研制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两弹一星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的原因并分析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两弹一星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团队所体现的时代精神。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根据材料三，概括中国军队建设和国防武器装备的变化。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将材料四表格中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补充完整。根据材料四，概括两位科学家在研究过程及成果应用上的共同点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579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遭受列强的核威胁；使中国免受西方欺侮。热爱祖国，无私奉献，不怕牺牲，独立创新。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新的兵种不断增加；由初期的缴获到仿制再到中国自主研制新式武器装备。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杂交水稻之父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青蒿素　继承前人的经验，反复试验；产品推广到世界各地，为人类温饱问题和健康贡献力量。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下列两幅图片均反映了同一个主题。该主题是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民族团结取得巨大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成就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文学艺术取得巨大成就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外交战线取得巨大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成就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国防建设取得巨大成就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0" y="2132856"/>
            <a:ext cx="7239546" cy="245386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5930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122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如图所示内容有助于了解我国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战略支援部队的兴起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海军武器装备的革新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载人航天技术的研发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导弹部队发展的历程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022" y="1988840"/>
            <a:ext cx="3747691" cy="374769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99062" y="9058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839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中国人民解放军成立五大战区。中国人民解放军总体形成中央军委领导指挥下的陆军、海军、空军、火箭军等军种，军事航天部队、网络空间部队、信息支援部队、联勤保障部队等兵种的新型军兵种结构布局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这表明我国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军事武器装备水平的提高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积极参与解决国际争端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军队组织架构实现革命性重塑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军事实力领先世界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3962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348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我国原子弹的爆炸成功让美国感到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心理上的影响是巨大的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。美国认为，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一个非白人的国家第一次打开了军事技术中的一些最深奥的秘密，中国人已插足于一个过去只有西方民族才能进入的领域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。中国原子弹的成功爆炸推动了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中国军事技术领先世界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中国国际影响力扩大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中美关系得到改善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两极格局局面被打破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1590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476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神舟十八号载人飞船返回舱于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分东风着陆场成功着陆，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名航天员在轨飞行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天，在轨期间进行了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次出舱活动，完成空间站空间碎片防护装置安装和多次货物出舱任务。这一成就表明中国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综合国力和科研创新能力提升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空间站开启长期有人在轨模式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空间技术得益于国外先进技术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空间技术已处于世界领先地位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6721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539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            </a:t>
            </a:r>
            <a:r>
              <a:rPr lang="zh-CN" altLang="zh-CN" spc="3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spc="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拟定收集如图内容做一期黑板报。据此判断，他们的关注点</a:t>
            </a:r>
            <a:r>
              <a:rPr lang="zh-CN" altLang="zh-CN" spc="3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、港澳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回归祖国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科技强军、钢铁长城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民族团结、共同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繁荣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社会生活、日新月异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54855"/>
            <a:ext cx="11494992" cy="22382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中华人民共和国成立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周年国庆大阅兵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辽宁舰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山东舰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航母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歼－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战机升空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地空导弹实弹发射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26" y="889966"/>
            <a:ext cx="1943604" cy="41259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10630" y="142637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584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邓小平说：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如果六十年代以来中国没有原子弹、氢弹，没有发射卫星，中国就不能叫有重要影响的大国，就没有现在这样的国际地位。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这强调中国开展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两弹一星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开启了我国的飞天之旅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实现了强军兴军新局面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增强了我国的战略威慑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使中国成为世界最强国家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1874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04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通过下列人物的肺腑之言你能感受到的他们共同的优秀品质是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同舟共济、团结协作的大局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观念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勇于攀登、敢于超越的进取意识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科学求实、严肃认真的工作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作风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热爱祖国、为国争光的坚定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信念</a:t>
            </a: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280993"/>
              </p:ext>
            </p:extLst>
          </p:nvPr>
        </p:nvGraphicFramePr>
        <p:xfrm>
          <a:off x="343711" y="1556792"/>
          <a:ext cx="1150299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212416">
                  <a:extLst>
                    <a:ext uri="{9D8B030D-6E8A-4147-A177-3AD203B41FA5}">
                      <a16:colId xmlns:a16="http://schemas.microsoft.com/office/drawing/2014/main" val="2955042232"/>
                    </a:ext>
                  </a:extLst>
                </a:gridCol>
                <a:gridCol w="10290576">
                  <a:extLst>
                    <a:ext uri="{9D8B030D-6E8A-4147-A177-3AD203B41FA5}">
                      <a16:colId xmlns:a16="http://schemas.microsoft.com/office/drawing/2014/main" val="1666264101"/>
                    </a:ext>
                  </a:extLst>
                </a:gridCol>
              </a:tblGrid>
              <a:tr h="108627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钱学森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我在美国前三四年是学习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后十几年是工作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所有这一切都是在作准备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为了回到祖国后能为人民做点事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因为我是中国人。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0194051"/>
                  </a:ext>
                </a:extLst>
              </a:tr>
              <a:tr h="108627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邓稼先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将来祖国建设需要人才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我学成一定回来。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从今以后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我要去办一件大事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办成了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一生也值得。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为了它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死了也值得。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7581812"/>
                  </a:ext>
                </a:extLst>
              </a:tr>
              <a:tr h="50646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杨利伟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为了全人类的和平与进步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中国人来到太空了。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780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9075238" y="8676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936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</TotalTime>
  <Words>1273</Words>
  <Application>Microsoft Office PowerPoint</Application>
  <PresentationFormat>自定义</PresentationFormat>
  <Paragraphs>152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301</cp:revision>
  <dcterms:created xsi:type="dcterms:W3CDTF">2020-11-06T05:24:40Z</dcterms:created>
  <dcterms:modified xsi:type="dcterms:W3CDTF">2024-12-16T12:47:56Z</dcterms:modified>
</cp:coreProperties>
</file>